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Old Standard TT" panose="020B0604020202020204" charset="0"/>
      <p:regular r:id="rId22"/>
      <p:bold r:id="rId23"/>
      <p:italic r:id="rId24"/>
    </p:embeddedFont>
    <p:embeddedFont>
      <p:font typeface="Playfair Display" panose="00000500000000000000" pitchFamily="2" charset="0"/>
      <p:regular r:id="rId25"/>
      <p:bold r:id="rId26"/>
      <p:italic r:id="rId27"/>
      <p:boldItalic r:id="rId28"/>
    </p:embeddedFont>
    <p:embeddedFont>
      <p:font typeface="Ubuntu" panose="020B0504030602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695C"/>
              </a:buClr>
              <a:buSzPts val="1100"/>
              <a:buFont typeface="Arial"/>
              <a:buNone/>
            </a:pPr>
            <a:r>
              <a:rPr lang="en">
                <a:solidFill>
                  <a:schemeClr val="dk1"/>
                </a:solidFill>
              </a:rPr>
              <a:t>Hello, my name is.... I’ve been working at the writing center for (amount of time). Today, I’m going to talk to you about improving our responses to student writing.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cfad6d2e1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cfad6d2e1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latin typeface="Playfair Display"/>
                <a:ea typeface="Playfair Display"/>
                <a:cs typeface="Playfair Display"/>
                <a:sym typeface="Playfair Display"/>
              </a:rPr>
              <a:t>This spectrum lets you know how particular writing issues register on the scale of global to local. At the UWC, one of the most frequent and important issues we encounter in our consultations is responding to the prompt. Students often come to the UWC for support in ensuring that their papers have fully addressed the concerns of the paper prompt. This global issue tends to be the top priority of most instructors as well. Our point is that if your feedback to the student dwells too much on local issues, students can end up confused about what is really important in their revision. </a:t>
            </a:r>
            <a:endParaRPr sz="1400">
              <a:latin typeface="Playfair Display"/>
              <a:ea typeface="Playfair Display"/>
              <a:cs typeface="Playfair Display"/>
              <a:sym typeface="Playfair Display"/>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3c8e18c4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3c8e18c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Minimal marking is a strategy developed by Richard Haswell. His method is to use check-marks in the margins to indicate a local issue. You could do that or use a modified version in which you highlight the specific issue in lieu of the check-mark. The main idea here is to flag just a few instances of the issue and then draw the student’s attention to the pattern of error. This allows students to have a learning opportunity that is not available to them if you simply correct ever instance of the error for them.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3c8e18c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3c8e18c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example of a paper with heavy marginal feedback. When faced with feedback like this, students can find it hard to know what’s important, and they can feel overwhelmed by a wall of comments.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3c8e18c4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3c8e18c4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same piece of writing, but now the feedback uses minimal marking and a final comment. As you can see in the end note, the emphasis is on global issues. The patterns of local errors does get addressed, but it is de-prioritized by getting less of space devoted to it in the end note.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3c8e18c4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3c8e18c4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suggestion for improving feedback is to avoid framing your suggestions in moralizing terms by using words such as “good” or “bad.” In academia, typically the language we expect students to use is Academic Edited English. This form of English doesn’t really correspond to any spoken form of the language, but the closest spoken form to it is that of upper class Anglo-Americans. So a lot can be at stake in judging a particular use of language as bad. At the UWC, we suggest framing your assessment in terms of genre, assignment, or audience expectations. If students meet those expectations, it is important to let them know that. If they don’t, try to give them some specific suggestions for how to do so. In your final comment, you have space to describe your experience of reading the paper, which can help students understand how their work is received by an audience. That might be what they need to transition their writing from the more writer-based prose typical to early drafts, in which the student is primarily writing to discover their own thoughts on a subject, to writing that takes the audience into account.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d820d684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7d820d684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3c8e18c4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3c8e18c4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are able to offer students writing conferences, that can be a way to approach feedback that allows for a more dynamic exchange. And some instructors use audio or video commentary to respond to student writing. For students, just hearing their paper read aloud can help them identify problems, so encouraging (but not requiring) students to come to the UWC, where we typically read student writing before having a conversation about it, can be a great resource.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3c8e18c43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3c8e18c4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UWC, we practice giving non-directive and non-evaluative feedback. It’s non-directive because students set the terms for the session by telling us what their goals are and what they’d like to focus on. In the session, we avoid evaluative framings as we respond to student writing, so rather than identifying what is good or bad in the writing, we tend to ask questions about what the expectations of the assignment are. We’ve found that students can really relax when we approach their writing this way since we are showing students that we are sensitive to their needs and that we want to offer support.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3c8e18c4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3c8e18c4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can see on this slide, there’s a spectrum of directive and evaluative to non-directive and non-evaluative. Even though as graders, instructors tend to be on the directive and evaluative end, they can still benefit from many of the approaches in the middle or right side of the spectrum, such as raising questions, modeling, or showing examples.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3c8e18c43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3c8e18c4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the audience if they have any questions, and field these.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aa8c9c4e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aa8c9c4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[READ SLIDE] Pronunciation guide for tribes: Ka-REE-zo, Com-uh-CREW-doe, </a:t>
            </a:r>
            <a:r>
              <a:rPr lang="en" sz="1150">
                <a:solidFill>
                  <a:srgbClr val="1D1C1D"/>
                </a:solidFill>
                <a:highlight>
                  <a:srgbClr val="F8F8F8"/>
                </a:highlight>
              </a:rPr>
              <a:t>Ko-hweel-TECH-un</a:t>
            </a:r>
            <a:r>
              <a:rPr lang="en">
                <a:solidFill>
                  <a:schemeClr val="dk1"/>
                </a:solidFill>
              </a:rPr>
              <a:t>, KAH-doe, </a:t>
            </a:r>
            <a:r>
              <a:rPr lang="en" sz="1150">
                <a:solidFill>
                  <a:srgbClr val="1D1C1D"/>
                </a:solidFill>
                <a:highlight>
                  <a:srgbClr val="F8F8F8"/>
                </a:highlight>
              </a:rPr>
              <a:t>Ton-KAH-wa</a:t>
            </a:r>
            <a:r>
              <a:rPr lang="en">
                <a:solidFill>
                  <a:schemeClr val="dk1"/>
                </a:solidFill>
              </a:rPr>
              <a:t>, Koh-MAN-chee, Lee-PAN Uh-PA-chee, Al-uh-BAM-uh Koo-SHA-tuh, </a:t>
            </a:r>
            <a:r>
              <a:rPr lang="en" sz="1150">
                <a:solidFill>
                  <a:srgbClr val="1D1C1D"/>
                </a:solidFill>
                <a:highlight>
                  <a:srgbClr val="F8F8F8"/>
                </a:highlight>
              </a:rPr>
              <a:t>KIK-UH-poo</a:t>
            </a:r>
            <a:r>
              <a:rPr lang="en">
                <a:solidFill>
                  <a:schemeClr val="dk1"/>
                </a:solidFill>
              </a:rPr>
              <a:t>, TEE-gwuh PWEH-blow</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93b5ebe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93b5ebe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Ubuntu"/>
                <a:ea typeface="Ubuntu"/>
                <a:cs typeface="Ubuntu"/>
                <a:sym typeface="Ubuntu"/>
              </a:rPr>
              <a:t>[Read slide] Also, you can explain that we anticipate that our annual consultation numbers will be growing as we transition to offering both online and in-person consultations.</a:t>
            </a:r>
            <a:endParaRPr>
              <a:solidFill>
                <a:schemeClr val="dk2"/>
              </a:solidFill>
              <a:latin typeface="Ubuntu"/>
              <a:ea typeface="Ubuntu"/>
              <a:cs typeface="Ubuntu"/>
              <a:sym typeface="Ubuntu"/>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ced8ff01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ced8ff01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ced8ff010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ced8ff010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Playfair Display"/>
                <a:ea typeface="Playfair Display"/>
                <a:cs typeface="Playfair Display"/>
                <a:sym typeface="Playfair Display"/>
              </a:rPr>
              <a:t>Ask faculty to reflect on what stood out to them about the video. Most likely, their answers will lead to a discussion about student vulnerability around writing. You might emphasize that instructor feedback can be instrumental in facilitating student growth when students are properly supported. You might also ask what the students in the video identified as their expectations from instructor feedback.</a:t>
            </a:r>
            <a:endParaRPr sz="1400">
              <a:latin typeface="Playfair Display"/>
              <a:ea typeface="Playfair Display"/>
              <a:cs typeface="Playfair Display"/>
              <a:sym typeface="Playfair Display"/>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cfad6d2e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cfad6d2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Playfair Display"/>
                <a:ea typeface="Playfair Display"/>
                <a:cs typeface="Playfair Display"/>
                <a:sym typeface="Playfair Display"/>
              </a:rPr>
              <a:t>Students often encounter puzzling abbreviations in the comments on their graded papers. Which of these symbols are you familiar with? Which are new to you? If you’ve worked with proofreaders in the past, you may be familiar with some of these editing marks, but you have to remember that students likely won’t know what these mean. AWK means awkward. // indicates an error in parallelism. AGR signifies a problem with agreement (could be subject-verb agreement or pronoun-antecedent agreement). # is the editing mark for a space, though students these days would likely associate it with a hashtag, so you can imagine how mystifying they would find its presence on their graded paper. I can only imagine that ???! would convey strongly felt confusion. The take-away here is that if you insist on using editing marks, make sure to provide your students with a key for the symbols. Better yet, avoiding editing symbols altogether in favor of something more familiar to your students, and something that doesn’t suggest you’re in a hurry.</a:t>
            </a:r>
            <a:endParaRPr sz="1400">
              <a:latin typeface="Playfair Display"/>
              <a:ea typeface="Playfair Display"/>
              <a:cs typeface="Playfair Display"/>
              <a:sym typeface="Playfair Display"/>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ced8ff010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ced8ff010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Playfair Display"/>
                <a:ea typeface="Playfair Display"/>
                <a:cs typeface="Playfair Display"/>
                <a:sym typeface="Playfair Display"/>
              </a:rPr>
              <a:t>Sometimes students feel unsure of how to interpret suggestions on their papers. For example, they may ask, “What does he mean when he says this paragraph needs to be clearer?” or “What does she mean when she says I’m being vague?” The problem here is that many different elements of the writing could be what the instructor is calling unclear or vague, such as the word choice, the sentence structure, or the paragraph organization. These comments don’t tell a lot about the reader’s experience of reading the paragraph. It would be better to convey a fuller sense of that readerly experience in a longer end note rather than dashing off short and potentially perplexing comments in the margins. </a:t>
            </a:r>
            <a:endParaRPr sz="1400">
              <a:latin typeface="Playfair Display"/>
              <a:ea typeface="Playfair Display"/>
              <a:cs typeface="Playfair Display"/>
              <a:sym typeface="Playfair Display"/>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cfad6d2e1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cfad6d2e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layfair Display"/>
                <a:ea typeface="Playfair Display"/>
                <a:cs typeface="Playfair Display"/>
                <a:sym typeface="Playfair Display"/>
              </a:rPr>
              <a:t>Another problem that may arise for students in interpreting instructor feedback is being unsure of what to prioritize. When an instructor just comments in the margins as they read the paper, the end result can be an abundance of marginal comments. Faced with such marginal comments, students will often conclude that all the comments are of equal importance. That can actually encourage students to prioritize local issues, such as sentence-level problems with spelling or grammar, rather than the global issues that tend to matter more to instructors, such as thesis an, support, and idea development. And it makes sense that students would start with the local fixes since these are often more straightforward and quicker to address. So we need to keep in mind when giving students feedback that we want to place emphasis on the most important revision moves. </a:t>
            </a:r>
            <a:endParaRPr sz="1400">
              <a:solidFill>
                <a:schemeClr val="dk1"/>
              </a:solidFill>
              <a:latin typeface="Playfair Display"/>
              <a:ea typeface="Playfair Display"/>
              <a:cs typeface="Playfair Display"/>
              <a:sym typeface="Playfair Display"/>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cfad6d2e1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cfad6d2e1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latin typeface="Playfair Display"/>
                <a:ea typeface="Playfair Display"/>
                <a:cs typeface="Playfair Display"/>
                <a:sym typeface="Playfair Display"/>
              </a:rPr>
              <a:t>An end note gives you much more space to convey what you think should be the student’s priority in revising. For local issues, using minimal marking can be a way to make clear that the global issues should be the student’s priority. Minimal marking, as I’ll discuss in more detail in just a minute, is a system in which the instructor identifies patterns of errors instead of specific instances of that error. Basically, the instructor flags a couple of instances of the error and then uses the final comment to draw the student’s attention to the pattern. </a:t>
            </a:r>
            <a:endParaRPr sz="1400">
              <a:latin typeface="Playfair Display"/>
              <a:ea typeface="Playfair Display"/>
              <a:cs typeface="Playfair Display"/>
              <a:sym typeface="Playfair Display"/>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PKfLRz7h7g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3500"/>
              <a:t>The University Writing Center </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Improving Our Responses to Student Writing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body" idx="4294967295"/>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20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18" name="Google Shape;118;p22"/>
          <p:cNvPicPr preferRelativeResize="0"/>
          <p:nvPr/>
        </p:nvPicPr>
        <p:blipFill>
          <a:blip r:embed="rId3">
            <a:alphaModFix/>
          </a:blip>
          <a:stretch>
            <a:fillRect/>
          </a:stretch>
        </p:blipFill>
        <p:spPr>
          <a:xfrm>
            <a:off x="441963" y="152400"/>
            <a:ext cx="8260074"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24" name="Google Shape;124;p23"/>
          <p:cNvPicPr preferRelativeResize="0"/>
          <p:nvPr/>
        </p:nvPicPr>
        <p:blipFill>
          <a:blip r:embed="rId3">
            <a:alphaModFix/>
          </a:blip>
          <a:stretch>
            <a:fillRect/>
          </a:stretch>
        </p:blipFill>
        <p:spPr>
          <a:xfrm>
            <a:off x="270934" y="152400"/>
            <a:ext cx="8602131" cy="4838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4"/>
          <p:cNvPicPr preferRelativeResize="0"/>
          <p:nvPr/>
        </p:nvPicPr>
        <p:blipFill>
          <a:blip r:embed="rId3">
            <a:alphaModFix/>
          </a:blip>
          <a:stretch>
            <a:fillRect/>
          </a:stretch>
        </p:blipFill>
        <p:spPr>
          <a:xfrm>
            <a:off x="523504" y="152400"/>
            <a:ext cx="8096992" cy="4838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solidFill>
                  <a:srgbClr val="000000"/>
                </a:solidFill>
                <a:latin typeface="Arial"/>
                <a:ea typeface="Arial"/>
                <a:cs typeface="Arial"/>
                <a:sym typeface="Arial"/>
              </a:rPr>
              <a:t>        	</a:t>
            </a:r>
            <a:r>
              <a:rPr lang="en" sz="1100" b="1">
                <a:solidFill>
                  <a:srgbClr val="000000"/>
                </a:solidFill>
                <a:latin typeface="Arial"/>
                <a:ea typeface="Arial"/>
                <a:cs typeface="Arial"/>
                <a:sym typeface="Arial"/>
              </a:rPr>
              <a:t>Assignment: Identify a literary figure who was based on a historical figure. Describe their similarities and differences and what these reveal about the literary work. Use scholarly sources to support your claims. 5-7 pages.</a:t>
            </a:r>
            <a:endParaRPr sz="1100" b="1">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n" sz="1100">
                <a:solidFill>
                  <a:srgbClr val="000000"/>
                </a:solidFill>
                <a:latin typeface="Arial"/>
                <a:ea typeface="Arial"/>
                <a:cs typeface="Arial"/>
                <a:sym typeface="Arial"/>
              </a:rPr>
              <a:t>        	Paracelsus </a:t>
            </a:r>
            <a:r>
              <a:rPr lang="en" sz="1100">
                <a:solidFill>
                  <a:srgbClr val="000000"/>
                </a:solidFill>
                <a:highlight>
                  <a:srgbClr val="FFFF00"/>
                </a:highlight>
                <a:latin typeface="Arial"/>
                <a:ea typeface="Arial"/>
                <a:cs typeface="Arial"/>
                <a:sym typeface="Arial"/>
              </a:rPr>
              <a:t>advised “not</a:t>
            </a:r>
            <a:r>
              <a:rPr lang="en" sz="1100">
                <a:solidFill>
                  <a:srgbClr val="000000"/>
                </a:solidFill>
                <a:latin typeface="Arial"/>
                <a:ea typeface="Arial"/>
                <a:cs typeface="Arial"/>
                <a:sym typeface="Arial"/>
              </a:rPr>
              <a:t> all things the physician must know are taught in the academies. Now and then he must turn to old women…to elderly country folk and many others who are frequently held in contempt. From them he will gather his knowledge since these people have more understanding of such things than all the high </a:t>
            </a:r>
            <a:r>
              <a:rPr lang="en" sz="1100">
                <a:solidFill>
                  <a:srgbClr val="000000"/>
                </a:solidFill>
                <a:highlight>
                  <a:srgbClr val="FFFF00"/>
                </a:highlight>
                <a:latin typeface="Arial"/>
                <a:ea typeface="Arial"/>
                <a:cs typeface="Arial"/>
                <a:sym typeface="Arial"/>
              </a:rPr>
              <a:t>colleges.” (Debus 10)</a:t>
            </a:r>
            <a:r>
              <a:rPr lang="en" sz="1100">
                <a:solidFill>
                  <a:srgbClr val="000000"/>
                </a:solidFill>
                <a:latin typeface="Arial"/>
                <a:ea typeface="Arial"/>
                <a:cs typeface="Arial"/>
                <a:sym typeface="Arial"/>
              </a:rPr>
              <a:t> Further, in his own medical philosophy, </a:t>
            </a:r>
            <a:r>
              <a:rPr lang="en" sz="1100">
                <a:solidFill>
                  <a:srgbClr val="000000"/>
                </a:solidFill>
                <a:highlight>
                  <a:srgbClr val="FFFF00"/>
                </a:highlight>
                <a:latin typeface="Arial"/>
                <a:ea typeface="Arial"/>
                <a:cs typeface="Arial"/>
                <a:sym typeface="Arial"/>
              </a:rPr>
              <a:t>Paracelsas</a:t>
            </a:r>
            <a:r>
              <a:rPr lang="en" sz="1100">
                <a:solidFill>
                  <a:srgbClr val="000000"/>
                </a:solidFill>
                <a:latin typeface="Arial"/>
                <a:ea typeface="Arial"/>
                <a:cs typeface="Arial"/>
                <a:sym typeface="Arial"/>
              </a:rPr>
              <a:t> “turned to Germanic folk medicine, which insisted that ‘like cures like” rather than the academic tradition of opposites </a:t>
            </a:r>
            <a:r>
              <a:rPr lang="en" sz="1100">
                <a:solidFill>
                  <a:srgbClr val="000000"/>
                </a:solidFill>
                <a:highlight>
                  <a:srgbClr val="FFFF00"/>
                </a:highlight>
                <a:latin typeface="Arial"/>
                <a:ea typeface="Arial"/>
                <a:cs typeface="Arial"/>
                <a:sym typeface="Arial"/>
              </a:rPr>
              <a:t>curing. (Debus 31)</a:t>
            </a:r>
            <a:r>
              <a:rPr lang="en" sz="1100">
                <a:solidFill>
                  <a:srgbClr val="000000"/>
                </a:solidFill>
                <a:latin typeface="Arial"/>
                <a:ea typeface="Arial"/>
                <a:cs typeface="Arial"/>
                <a:sym typeface="Arial"/>
              </a:rPr>
              <a:t> </a:t>
            </a:r>
            <a:r>
              <a:rPr lang="en" sz="1100">
                <a:solidFill>
                  <a:srgbClr val="000000"/>
                </a:solidFill>
                <a:highlight>
                  <a:srgbClr val="FFFF00"/>
                </a:highlight>
                <a:latin typeface="Arial"/>
                <a:ea typeface="Arial"/>
                <a:cs typeface="Arial"/>
                <a:sym typeface="Arial"/>
              </a:rPr>
              <a:t>Frankenstien</a:t>
            </a:r>
            <a:r>
              <a:rPr lang="en" sz="1100">
                <a:solidFill>
                  <a:srgbClr val="000000"/>
                </a:solidFill>
                <a:latin typeface="Arial"/>
                <a:ea typeface="Arial"/>
                <a:cs typeface="Arial"/>
                <a:sym typeface="Arial"/>
              </a:rPr>
              <a:t>, likewise, disdained the knowledge of the academies of his time and explains that he has difficulty “remov[ing] my prejudices against modern chemists</a:t>
            </a:r>
            <a:r>
              <a:rPr lang="en" sz="1100">
                <a:solidFill>
                  <a:srgbClr val="000000"/>
                </a:solidFill>
                <a:highlight>
                  <a:srgbClr val="FFFF00"/>
                </a:highlight>
                <a:latin typeface="Arial"/>
                <a:ea typeface="Arial"/>
                <a:cs typeface="Arial"/>
                <a:sym typeface="Arial"/>
              </a:rPr>
              <a:t>.” (Shelley 51)</a:t>
            </a:r>
            <a:endParaRPr sz="1100">
              <a:solidFill>
                <a:srgbClr val="000000"/>
              </a:solidFill>
              <a:highlight>
                <a:srgbClr val="FFFF00"/>
              </a:highlight>
              <a:latin typeface="Arial"/>
              <a:ea typeface="Arial"/>
              <a:cs typeface="Arial"/>
              <a:sym typeface="Arial"/>
            </a:endParaRPr>
          </a:p>
          <a:p>
            <a:pPr marL="0" lvl="0" indent="0" algn="l" rtl="0">
              <a:lnSpc>
                <a:spcPct val="150000"/>
              </a:lnSpc>
              <a:spcBef>
                <a:spcPts val="0"/>
              </a:spcBef>
              <a:spcAft>
                <a:spcPts val="0"/>
              </a:spcAft>
              <a:buNone/>
            </a:pPr>
            <a:r>
              <a:rPr lang="en" sz="1100">
                <a:solidFill>
                  <a:srgbClr val="000000"/>
                </a:solidFill>
                <a:latin typeface="Arial"/>
                <a:ea typeface="Arial"/>
                <a:cs typeface="Arial"/>
                <a:sym typeface="Arial"/>
              </a:rPr>
              <a:t>        	Both Frankenstein and Paracelsus were concerned primarily with medical practice and chemistry and not purely monetary gain. Paracelsus, like the Arabic alchemists, searched for a panacea or a universal elixir, but unlike the Arabs he didn’t </a:t>
            </a:r>
            <a:r>
              <a:rPr lang="en" sz="1100">
                <a:solidFill>
                  <a:srgbClr val="000000"/>
                </a:solidFill>
                <a:highlight>
                  <a:srgbClr val="FFFF00"/>
                </a:highlight>
                <a:latin typeface="Arial"/>
                <a:ea typeface="Arial"/>
                <a:cs typeface="Arial"/>
                <a:sym typeface="Arial"/>
              </a:rPr>
              <a:t>dessert</a:t>
            </a:r>
            <a:r>
              <a:rPr lang="en" sz="1100">
                <a:solidFill>
                  <a:srgbClr val="000000"/>
                </a:solidFill>
                <a:latin typeface="Arial"/>
                <a:ea typeface="Arial"/>
                <a:cs typeface="Arial"/>
                <a:sym typeface="Arial"/>
              </a:rPr>
              <a:t> the search to seek for </a:t>
            </a:r>
            <a:r>
              <a:rPr lang="en" sz="1100">
                <a:solidFill>
                  <a:srgbClr val="000000"/>
                </a:solidFill>
                <a:highlight>
                  <a:srgbClr val="FFFF00"/>
                </a:highlight>
                <a:latin typeface="Arial"/>
                <a:ea typeface="Arial"/>
                <a:cs typeface="Arial"/>
                <a:sym typeface="Arial"/>
              </a:rPr>
              <a:t>gold. (Wheelwright 94)</a:t>
            </a:r>
            <a:r>
              <a:rPr lang="en" sz="1100">
                <a:solidFill>
                  <a:srgbClr val="000000"/>
                </a:solidFill>
                <a:latin typeface="Arial"/>
                <a:ea typeface="Arial"/>
                <a:cs typeface="Arial"/>
                <a:sym typeface="Arial"/>
              </a:rPr>
              <a:t> Frankenstein, when as a youth he first discovers the natural sciences “entered with the greatest diligence into the search for the philosopher’s stone and the elixir of life; but the latter soon obtained my undivided attention. Wealth was an inferior object; but what glory would attend the discovery, if I could banish disease from the human frame</a:t>
            </a:r>
            <a:r>
              <a:rPr lang="en" sz="1100">
                <a:solidFill>
                  <a:srgbClr val="000000"/>
                </a:solidFill>
                <a:highlight>
                  <a:srgbClr val="FFFF00"/>
                </a:highlight>
                <a:latin typeface="Arial"/>
                <a:ea typeface="Arial"/>
                <a:cs typeface="Arial"/>
                <a:sym typeface="Arial"/>
              </a:rPr>
              <a:t>.” (Shelley 45)</a:t>
            </a:r>
            <a:endParaRPr sz="1100">
              <a:solidFill>
                <a:srgbClr val="000000"/>
              </a:solidFill>
              <a:highlight>
                <a:srgbClr val="FFFF00"/>
              </a:highlight>
              <a:latin typeface="Arial"/>
              <a:ea typeface="Arial"/>
              <a:cs typeface="Arial"/>
              <a:sym typeface="Arial"/>
            </a:endParaRPr>
          </a:p>
          <a:p>
            <a:pPr marL="0" lvl="0" indent="0" algn="l" rtl="0">
              <a:lnSpc>
                <a:spcPct val="150000"/>
              </a:lnSpc>
              <a:spcBef>
                <a:spcPts val="0"/>
              </a:spcBef>
              <a:spcAft>
                <a:spcPts val="0"/>
              </a:spcAft>
              <a:buNone/>
            </a:pPr>
            <a:r>
              <a:rPr lang="en" sz="1100">
                <a:solidFill>
                  <a:srgbClr val="000000"/>
                </a:solidFill>
                <a:latin typeface="Arial"/>
                <a:ea typeface="Arial"/>
                <a:cs typeface="Arial"/>
                <a:sym typeface="Arial"/>
              </a:rPr>
              <a:t>        	</a:t>
            </a:r>
            <a:r>
              <a:rPr lang="en" sz="1100" b="1">
                <a:solidFill>
                  <a:srgbClr val="000000"/>
                </a:solidFill>
                <a:latin typeface="Arial"/>
                <a:ea typeface="Arial"/>
                <a:cs typeface="Arial"/>
                <a:sym typeface="Arial"/>
              </a:rPr>
              <a:t>End notes: </a:t>
            </a:r>
            <a:r>
              <a:rPr lang="en" sz="1100" i="1">
                <a:solidFill>
                  <a:srgbClr val="000000"/>
                </a:solidFill>
                <a:latin typeface="Arial"/>
                <a:ea typeface="Arial"/>
                <a:cs typeface="Arial"/>
                <a:sym typeface="Arial"/>
              </a:rPr>
              <a:t>It looks like you found some great resources, but they dominate the paper. Add more analysis: why is it significant that Paracelsus and Frankenstein share these similarities, for example in accepting folk medicine as well as traditional medicine? Check your MLA format—periods belong at the end—and proofread carefully, especially names.</a:t>
            </a:r>
            <a:endParaRPr sz="1100" i="1">
              <a:solidFill>
                <a:srgbClr val="00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Playfair Display"/>
              <a:ea typeface="Playfair Display"/>
              <a:cs typeface="Playfair Display"/>
              <a:sym typeface="Playfair Display"/>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latin typeface="Playfair Display"/>
                <a:ea typeface="Playfair Display"/>
                <a:cs typeface="Playfair Display"/>
                <a:sym typeface="Playfair Display"/>
              </a:rPr>
              <a:t>What </a:t>
            </a:r>
            <a:r>
              <a:rPr lang="en" b="1" dirty="0">
                <a:latin typeface="Playfair Display"/>
                <a:ea typeface="Playfair Display"/>
                <a:cs typeface="Playfair Display"/>
                <a:sym typeface="Playfair Display"/>
              </a:rPr>
              <a:t>You Can Do </a:t>
            </a:r>
            <a:r>
              <a:rPr lang="en" dirty="0">
                <a:latin typeface="Playfair Display"/>
                <a:ea typeface="Playfair Display"/>
                <a:cs typeface="Playfair Display"/>
                <a:sym typeface="Playfair Display"/>
              </a:rPr>
              <a:t>to Improve Students’ Experience with Feedback</a:t>
            </a:r>
            <a:endParaRPr dirty="0"/>
          </a:p>
        </p:txBody>
      </p:sp>
      <p:sp>
        <p:nvSpPr>
          <p:cNvPr id="140" name="Google Shape;140;p26"/>
          <p:cNvSpPr txBox="1">
            <a:spLocks noGrp="1"/>
          </p:cNvSpPr>
          <p:nvPr>
            <p:ph type="body" idx="1"/>
          </p:nvPr>
        </p:nvSpPr>
        <p:spPr>
          <a:xfrm>
            <a:off x="311700" y="1372275"/>
            <a:ext cx="8520600" cy="29106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1900" dirty="0"/>
              <a:t>3.  </a:t>
            </a:r>
            <a:r>
              <a:rPr lang="en" sz="1900" i="1" dirty="0"/>
              <a:t>Avoid simple judgments </a:t>
            </a:r>
            <a:r>
              <a:rPr lang="en" sz="1900" dirty="0"/>
              <a:t>(“good,” “bad,” etc.). Frame your assessment in terms of </a:t>
            </a:r>
            <a:r>
              <a:rPr lang="en" sz="1900" b="1" dirty="0">
                <a:solidFill>
                  <a:srgbClr val="000000"/>
                </a:solidFill>
              </a:rPr>
              <a:t>expectations</a:t>
            </a:r>
            <a:r>
              <a:rPr lang="en" sz="1900" b="1" dirty="0">
                <a:solidFill>
                  <a:srgbClr val="FF0000"/>
                </a:solidFill>
              </a:rPr>
              <a:t> </a:t>
            </a:r>
            <a:r>
              <a:rPr lang="en" sz="1900" dirty="0"/>
              <a:t>for the genre, assignment, or audience.</a:t>
            </a:r>
            <a:endParaRPr sz="1900" dirty="0"/>
          </a:p>
          <a:p>
            <a:pPr marL="0" lvl="0" indent="0" algn="l" rtl="0">
              <a:spcBef>
                <a:spcPts val="1600"/>
              </a:spcBef>
              <a:spcAft>
                <a:spcPts val="0"/>
              </a:spcAft>
              <a:buNone/>
            </a:pPr>
            <a:r>
              <a:rPr lang="en" sz="1900" dirty="0"/>
              <a:t>	Let them know:	when they’ve met     </a:t>
            </a:r>
            <a:r>
              <a:rPr lang="en" sz="1900" b="1" dirty="0">
                <a:solidFill>
                  <a:srgbClr val="000000"/>
                </a:solidFill>
              </a:rPr>
              <a:t>or</a:t>
            </a:r>
            <a:r>
              <a:rPr lang="en" sz="1900" dirty="0"/>
              <a:t>	what they need to do 				expectations		to meet them </a:t>
            </a:r>
            <a:endParaRPr sz="1900" dirty="0"/>
          </a:p>
          <a:p>
            <a:pPr marL="0" lvl="0" indent="0" algn="l" rtl="0">
              <a:spcBef>
                <a:spcPts val="1600"/>
              </a:spcBef>
              <a:spcAft>
                <a:spcPts val="0"/>
              </a:spcAft>
              <a:buNone/>
            </a:pPr>
            <a:r>
              <a:rPr lang="en" sz="1900" dirty="0"/>
              <a:t>4.  </a:t>
            </a:r>
            <a:r>
              <a:rPr lang="en" sz="1900" i="1" dirty="0"/>
              <a:t>Describe your experience reading the paper. </a:t>
            </a:r>
            <a:r>
              <a:rPr lang="en" sz="1900" dirty="0"/>
              <a:t>The information you provide will help students understand how to think about their </a:t>
            </a:r>
            <a:r>
              <a:rPr lang="en" sz="1900" b="1" dirty="0">
                <a:solidFill>
                  <a:srgbClr val="000000"/>
                </a:solidFill>
              </a:rPr>
              <a:t>readers’ needs</a:t>
            </a:r>
            <a:r>
              <a:rPr lang="en" sz="1900" dirty="0"/>
              <a:t>.</a:t>
            </a:r>
            <a:endParaRPr sz="1900" dirty="0"/>
          </a:p>
          <a:p>
            <a:pPr marL="0" lvl="0" indent="0" algn="l" rtl="0">
              <a:spcBef>
                <a:spcPts val="0"/>
              </a:spcBef>
              <a:spcAft>
                <a:spcPts val="0"/>
              </a:spcAft>
              <a:buClr>
                <a:schemeClr val="dk1"/>
              </a:buClr>
              <a:buSzPts val="1100"/>
              <a:buFont typeface="Arial"/>
              <a:buNone/>
            </a:pPr>
            <a:endParaRPr dirty="0">
              <a:latin typeface="Playfair Display"/>
              <a:ea typeface="Playfair Display"/>
              <a:cs typeface="Playfair Display"/>
              <a:sym typeface="Playfair Display"/>
            </a:endParaRPr>
          </a:p>
          <a:p>
            <a:pPr marL="0" lvl="0" indent="0" algn="l" rtl="0">
              <a:spcBef>
                <a:spcPts val="160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Responding in Various Modalities</a:t>
            </a:r>
            <a:endParaRPr/>
          </a:p>
        </p:txBody>
      </p:sp>
      <p:sp>
        <p:nvSpPr>
          <p:cNvPr id="146" name="Google Shape;146;p2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Canvas</a:t>
            </a:r>
            <a:endParaRPr/>
          </a:p>
          <a:p>
            <a:pPr marL="914400" lvl="1" indent="-317500" algn="l" rtl="0">
              <a:spcBef>
                <a:spcPts val="0"/>
              </a:spcBef>
              <a:spcAft>
                <a:spcPts val="0"/>
              </a:spcAft>
              <a:buSzPts val="1400"/>
              <a:buChar char="○"/>
            </a:pPr>
            <a:r>
              <a:rPr lang="en"/>
              <a:t>Students are familiar with it</a:t>
            </a:r>
            <a:endParaRPr/>
          </a:p>
          <a:p>
            <a:pPr marL="914400" lvl="1" indent="-317500" algn="l" rtl="0">
              <a:spcBef>
                <a:spcPts val="0"/>
              </a:spcBef>
              <a:spcAft>
                <a:spcPts val="0"/>
              </a:spcAft>
              <a:buSzPts val="1400"/>
              <a:buChar char="○"/>
            </a:pPr>
            <a:r>
              <a:rPr lang="en"/>
              <a:t>Provides a Comment box where you can conduct a conversation about the student’s paper </a:t>
            </a:r>
            <a:endParaRPr/>
          </a:p>
          <a:p>
            <a:pPr marL="1371600" lvl="2" indent="-317500" algn="l" rtl="0">
              <a:spcBef>
                <a:spcPts val="0"/>
              </a:spcBef>
              <a:spcAft>
                <a:spcPts val="0"/>
              </a:spcAft>
              <a:buSzPts val="1400"/>
              <a:buChar char="■"/>
            </a:pPr>
            <a:r>
              <a:rPr lang="en"/>
              <a:t>Make use of the rubric function</a:t>
            </a:r>
            <a:endParaRPr/>
          </a:p>
          <a:p>
            <a:pPr marL="1371600" lvl="2" indent="-317500" algn="l" rtl="0">
              <a:spcBef>
                <a:spcPts val="0"/>
              </a:spcBef>
              <a:spcAft>
                <a:spcPts val="0"/>
              </a:spcAft>
              <a:buSzPts val="1400"/>
              <a:buChar char="■"/>
            </a:pPr>
            <a:r>
              <a:rPr lang="en"/>
              <a:t>Have them to tell you what they want the most feedback on</a:t>
            </a:r>
            <a:endParaRPr/>
          </a:p>
          <a:p>
            <a:pPr marL="1371600" lvl="2" indent="-317500" algn="l" rtl="0">
              <a:spcBef>
                <a:spcPts val="0"/>
              </a:spcBef>
              <a:spcAft>
                <a:spcPts val="0"/>
              </a:spcAft>
              <a:buSzPts val="1400"/>
              <a:buChar char="■"/>
            </a:pPr>
            <a:r>
              <a:rPr lang="en"/>
              <a:t>Ask questions about points that confused you as you read</a:t>
            </a:r>
            <a:endParaRPr/>
          </a:p>
          <a:p>
            <a:pPr marL="1371600" lvl="2" indent="-317500" algn="l" rtl="0">
              <a:spcBef>
                <a:spcPts val="0"/>
              </a:spcBef>
              <a:spcAft>
                <a:spcPts val="0"/>
              </a:spcAft>
              <a:buSzPts val="1400"/>
              <a:buChar char="■"/>
            </a:pPr>
            <a:r>
              <a:rPr lang="en"/>
              <a:t>Get them to describe their revision process across drafts</a:t>
            </a:r>
            <a:endParaRPr/>
          </a:p>
          <a:p>
            <a:pPr marL="457200" lvl="0" indent="-342900" algn="l" rtl="0">
              <a:spcBef>
                <a:spcPts val="0"/>
              </a:spcBef>
              <a:spcAft>
                <a:spcPts val="0"/>
              </a:spcAft>
              <a:buSzPts val="1800"/>
              <a:buAutoNum type="arabicPeriod"/>
            </a:pPr>
            <a:r>
              <a:rPr lang="en"/>
              <a:t>Google Doc</a:t>
            </a:r>
            <a:endParaRPr/>
          </a:p>
          <a:p>
            <a:pPr marL="914400" lvl="1" indent="-317500" algn="l" rtl="0">
              <a:spcBef>
                <a:spcPts val="0"/>
              </a:spcBef>
              <a:spcAft>
                <a:spcPts val="0"/>
              </a:spcAft>
              <a:buSzPts val="1400"/>
              <a:buChar char="○"/>
            </a:pPr>
            <a:r>
              <a:rPr lang="en"/>
              <a:t>Students are familiar with it</a:t>
            </a:r>
            <a:endParaRPr/>
          </a:p>
          <a:p>
            <a:pPr marL="914400" lvl="1" indent="-317500" algn="l" rtl="0">
              <a:spcBef>
                <a:spcPts val="0"/>
              </a:spcBef>
              <a:spcAft>
                <a:spcPts val="0"/>
              </a:spcAft>
              <a:buSzPts val="1400"/>
              <a:buChar char="○"/>
            </a:pPr>
            <a:r>
              <a:rPr lang="en"/>
              <a:t>Simpler interface than Canvas</a:t>
            </a:r>
            <a:endParaRPr/>
          </a:p>
          <a:p>
            <a:pPr marL="914400" lvl="1" indent="-317500" algn="l" rtl="0">
              <a:spcBef>
                <a:spcPts val="0"/>
              </a:spcBef>
              <a:spcAft>
                <a:spcPts val="0"/>
              </a:spcAft>
              <a:buSzPts val="1400"/>
              <a:buChar char="○"/>
            </a:pPr>
            <a:r>
              <a:rPr lang="en"/>
              <a:t>Allows for discussion in margins</a:t>
            </a:r>
            <a:endParaRPr/>
          </a:p>
          <a:p>
            <a:pPr marL="914400" lvl="1" indent="-317500" algn="l" rtl="0">
              <a:spcBef>
                <a:spcPts val="0"/>
              </a:spcBef>
              <a:spcAft>
                <a:spcPts val="0"/>
              </a:spcAft>
              <a:buSzPts val="1400"/>
              <a:buChar char="○"/>
            </a:pPr>
            <a:r>
              <a:rPr lang="en"/>
              <a:t>Ask students to use track changes so you can see revisions easily</a:t>
            </a:r>
            <a:endParaRPr/>
          </a:p>
          <a:p>
            <a:pPr marL="914400" lvl="1" indent="-317500" algn="l" rtl="0">
              <a:spcBef>
                <a:spcPts val="0"/>
              </a:spcBef>
              <a:spcAft>
                <a:spcPts val="0"/>
              </a:spcAft>
              <a:buSzPts val="1400"/>
              <a:buChar char="○"/>
            </a:pPr>
            <a:r>
              <a:rPr lang="en"/>
              <a:t>Assists in the revision process by encouraging students to work through a “living” document</a:t>
            </a:r>
            <a:endParaRPr/>
          </a:p>
          <a:p>
            <a:pPr marL="914400" lvl="0" indent="0" algn="l" rtl="0">
              <a:spcBef>
                <a:spcPts val="1600"/>
              </a:spcBef>
              <a:spcAft>
                <a:spcPts val="0"/>
              </a:spcAft>
              <a:buNone/>
            </a:pPr>
            <a:endParaRPr/>
          </a:p>
          <a:p>
            <a:pPr marL="0" lvl="0" indent="0" algn="l" rtl="0">
              <a:spcBef>
                <a:spcPts val="1600"/>
              </a:spcBef>
              <a:spcAft>
                <a:spcPts val="1600"/>
              </a:spcAft>
              <a:buNone/>
            </a:pPr>
            <a:r>
              <a:rPr lang="en"/>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Aside from responding in writing...</a:t>
            </a:r>
            <a:endParaRPr b="1">
              <a:latin typeface="Playfair Display"/>
              <a:ea typeface="Playfair Display"/>
              <a:cs typeface="Playfair Display"/>
              <a:sym typeface="Playfair Display"/>
            </a:endParaRPr>
          </a:p>
        </p:txBody>
      </p:sp>
      <p:sp>
        <p:nvSpPr>
          <p:cNvPr id="152" name="Google Shape;152;p2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Playfair Display"/>
              <a:buAutoNum type="arabicPeriod"/>
            </a:pPr>
            <a:r>
              <a:rPr lang="en"/>
              <a:t>Set up </a:t>
            </a:r>
            <a:r>
              <a:rPr lang="en" b="1"/>
              <a:t>conferences</a:t>
            </a:r>
            <a:r>
              <a:rPr lang="en"/>
              <a:t> to discuss first drafts. Ask questions that will help you offer targeted feedback:</a:t>
            </a:r>
            <a:endParaRPr/>
          </a:p>
          <a:p>
            <a:pPr marL="0" lvl="0" indent="0" algn="l" rtl="0">
              <a:spcBef>
                <a:spcPts val="1600"/>
              </a:spcBef>
              <a:spcAft>
                <a:spcPts val="0"/>
              </a:spcAft>
              <a:buClr>
                <a:schemeClr val="dk1"/>
              </a:buClr>
              <a:buSzPts val="1100"/>
              <a:buFont typeface="Arial"/>
              <a:buNone/>
            </a:pPr>
            <a:r>
              <a:rPr lang="en"/>
              <a:t>	</a:t>
            </a:r>
            <a:r>
              <a:rPr lang="en" sz="1600" i="1"/>
              <a:t>“What is the thesis?” </a:t>
            </a:r>
            <a:r>
              <a:rPr lang="en" sz="1600" b="1">
                <a:solidFill>
                  <a:srgbClr val="000000"/>
                </a:solidFill>
              </a:rPr>
              <a:t>or</a:t>
            </a:r>
            <a:r>
              <a:rPr lang="en" sz="1600"/>
              <a:t> </a:t>
            </a:r>
            <a:r>
              <a:rPr lang="en" sz="1600" i="1"/>
              <a:t>“What part of the draft do you think needs the most work?”</a:t>
            </a:r>
            <a:endParaRPr sz="1600" i="1"/>
          </a:p>
          <a:p>
            <a:pPr marL="457200" lvl="0" indent="-342900" algn="l" rtl="0">
              <a:spcBef>
                <a:spcPts val="1600"/>
              </a:spcBef>
              <a:spcAft>
                <a:spcPts val="0"/>
              </a:spcAft>
              <a:buClr>
                <a:srgbClr val="000000"/>
              </a:buClr>
              <a:buSzPts val="1800"/>
              <a:buFont typeface="Playfair Display"/>
              <a:buAutoNum type="arabicPeriod" startAt="2"/>
            </a:pPr>
            <a:r>
              <a:rPr lang="en" b="1"/>
              <a:t>Experiment</a:t>
            </a:r>
            <a:r>
              <a:rPr lang="en"/>
              <a:t> with audio notes, video commentary, and other means of responding to students’ writing.</a:t>
            </a:r>
            <a:endParaRPr/>
          </a:p>
          <a:p>
            <a:pPr marL="457200" lvl="0" indent="0" algn="l" rtl="0">
              <a:spcBef>
                <a:spcPts val="1600"/>
              </a:spcBef>
              <a:spcAft>
                <a:spcPts val="0"/>
              </a:spcAft>
              <a:buClr>
                <a:schemeClr val="dk1"/>
              </a:buClr>
              <a:buSzPts val="1100"/>
              <a:buFont typeface="Arial"/>
              <a:buNone/>
            </a:pPr>
            <a:endParaRPr sz="600"/>
          </a:p>
          <a:p>
            <a:pPr marL="457200" lvl="0" indent="-342900" algn="l" rtl="0">
              <a:spcBef>
                <a:spcPts val="1600"/>
              </a:spcBef>
              <a:spcAft>
                <a:spcPts val="0"/>
              </a:spcAft>
              <a:buClr>
                <a:srgbClr val="000000"/>
              </a:buClr>
              <a:buSzPts val="1800"/>
              <a:buFont typeface="Playfair Display"/>
              <a:buAutoNum type="arabicPeriod" startAt="2"/>
            </a:pPr>
            <a:r>
              <a:rPr lang="en" b="1"/>
              <a:t>Encourage</a:t>
            </a:r>
            <a:r>
              <a:rPr lang="en"/>
              <a:t> (but please </a:t>
            </a:r>
            <a:r>
              <a:rPr lang="en" i="1"/>
              <a:t>don’t require</a:t>
            </a:r>
            <a:r>
              <a:rPr lang="en"/>
              <a:t>) your students to visit the UWC.</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The UWC Philosophy</a:t>
            </a:r>
            <a:endParaRPr b="1">
              <a:latin typeface="Playfair Display"/>
              <a:ea typeface="Playfair Display"/>
              <a:cs typeface="Playfair Display"/>
              <a:sym typeface="Playfair Display"/>
            </a:endParaRPr>
          </a:p>
        </p:txBody>
      </p:sp>
      <p:sp>
        <p:nvSpPr>
          <p:cNvPr id="158" name="Google Shape;158;p2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latin typeface="Playfair Display"/>
                <a:ea typeface="Playfair Display"/>
                <a:cs typeface="Playfair Display"/>
                <a:sym typeface="Playfair Display"/>
              </a:rPr>
              <a:t>We tell every student that we are:</a:t>
            </a:r>
            <a:endParaRPr>
              <a:latin typeface="Playfair Display"/>
              <a:ea typeface="Playfair Display"/>
              <a:cs typeface="Playfair Display"/>
              <a:sym typeface="Playfair Display"/>
            </a:endParaRPr>
          </a:p>
          <a:p>
            <a:pPr marL="0" lvl="0" indent="0" algn="ctr" rtl="0">
              <a:spcBef>
                <a:spcPts val="1600"/>
              </a:spcBef>
              <a:spcAft>
                <a:spcPts val="0"/>
              </a:spcAft>
              <a:buClr>
                <a:schemeClr val="dk1"/>
              </a:buClr>
              <a:buSzPts val="1100"/>
              <a:buFont typeface="Arial"/>
              <a:buNone/>
            </a:pPr>
            <a:endParaRPr sz="600">
              <a:latin typeface="Playfair Display"/>
              <a:ea typeface="Playfair Display"/>
              <a:cs typeface="Playfair Display"/>
              <a:sym typeface="Playfair Display"/>
            </a:endParaRPr>
          </a:p>
          <a:p>
            <a:pPr marL="0" lvl="0" indent="0" algn="ctr" rtl="0">
              <a:spcBef>
                <a:spcPts val="1600"/>
              </a:spcBef>
              <a:spcAft>
                <a:spcPts val="0"/>
              </a:spcAft>
              <a:buClr>
                <a:schemeClr val="dk1"/>
              </a:buClr>
              <a:buSzPts val="1100"/>
              <a:buFont typeface="Arial"/>
              <a:buNone/>
            </a:pPr>
            <a:r>
              <a:rPr lang="en" sz="3600">
                <a:latin typeface="Playfair Display"/>
                <a:ea typeface="Playfair Display"/>
                <a:cs typeface="Playfair Display"/>
                <a:sym typeface="Playfair Display"/>
              </a:rPr>
              <a:t>Non-directive </a:t>
            </a:r>
            <a:r>
              <a:rPr lang="en" sz="6000">
                <a:solidFill>
                  <a:srgbClr val="000000"/>
                </a:solidFill>
                <a:latin typeface="Playfair Display"/>
                <a:ea typeface="Playfair Display"/>
                <a:cs typeface="Playfair Display"/>
                <a:sym typeface="Playfair Display"/>
              </a:rPr>
              <a:t>&amp;</a:t>
            </a:r>
            <a:r>
              <a:rPr lang="en" sz="3600">
                <a:latin typeface="Playfair Display"/>
                <a:ea typeface="Playfair Display"/>
                <a:cs typeface="Playfair Display"/>
                <a:sym typeface="Playfair Display"/>
              </a:rPr>
              <a:t> Non-evaluative</a:t>
            </a:r>
            <a:endParaRPr sz="3600">
              <a:latin typeface="Playfair Display"/>
              <a:ea typeface="Playfair Display"/>
              <a:cs typeface="Playfair Display"/>
              <a:sym typeface="Playfair Display"/>
            </a:endParaRPr>
          </a:p>
          <a:p>
            <a:pPr marL="0" lvl="0" indent="0" algn="ctr" rtl="0">
              <a:spcBef>
                <a:spcPts val="1600"/>
              </a:spcBef>
              <a:spcAft>
                <a:spcPts val="0"/>
              </a:spcAft>
              <a:buClr>
                <a:schemeClr val="dk1"/>
              </a:buClr>
              <a:buSzPts val="1100"/>
              <a:buFont typeface="Arial"/>
              <a:buNone/>
            </a:pPr>
            <a:r>
              <a:rPr lang="en">
                <a:solidFill>
                  <a:srgbClr val="000000"/>
                </a:solidFill>
                <a:latin typeface="Playfair Display"/>
                <a:ea typeface="Playfair Display"/>
                <a:cs typeface="Playfair Display"/>
                <a:sym typeface="Playfair Display"/>
              </a:rPr>
              <a:t>This approach allows us to be more emotionally sensitive to the students’ needs and helps to create a more relaxed environment.</a:t>
            </a:r>
            <a:endParaRPr>
              <a:solidFill>
                <a:srgbClr val="000000"/>
              </a:solidFill>
              <a:latin typeface="Playfair Display"/>
              <a:ea typeface="Playfair Display"/>
              <a:cs typeface="Playfair Display"/>
              <a:sym typeface="Playfair Display"/>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5" name="Google Shape;165;p30"/>
          <p:cNvSpPr/>
          <p:nvPr/>
        </p:nvSpPr>
        <p:spPr>
          <a:xfrm>
            <a:off x="311700" y="2743200"/>
            <a:ext cx="8225700" cy="191550"/>
          </a:xfrm>
          <a:prstGeom prst="leftRight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0"/>
          <p:cNvSpPr txBox="1">
            <a:spLocks noGrp="1"/>
          </p:cNvSpPr>
          <p:nvPr>
            <p:ph type="title"/>
          </p:nvPr>
        </p:nvSpPr>
        <p:spPr>
          <a:xfrm>
            <a:off x="311700" y="268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Playfair Display"/>
                <a:ea typeface="Playfair Display"/>
                <a:cs typeface="Playfair Display"/>
                <a:sym typeface="Playfair Display"/>
              </a:rPr>
              <a:t>Feedback</a:t>
            </a:r>
            <a:endParaRPr b="1" dirty="0">
              <a:latin typeface="Playfair Display"/>
              <a:ea typeface="Playfair Display"/>
              <a:cs typeface="Playfair Display"/>
              <a:sym typeface="Playfair Display"/>
            </a:endParaRPr>
          </a:p>
        </p:txBody>
      </p:sp>
      <p:sp>
        <p:nvSpPr>
          <p:cNvPr id="164" name="Google Shape;164;p30"/>
          <p:cNvSpPr txBox="1">
            <a:spLocks noGrp="1"/>
          </p:cNvSpPr>
          <p:nvPr>
            <p:ph type="body" idx="1"/>
          </p:nvPr>
        </p:nvSpPr>
        <p:spPr>
          <a:xfrm>
            <a:off x="409646" y="836239"/>
            <a:ext cx="8520625" cy="3640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Playfair Display"/>
                <a:ea typeface="Playfair Display"/>
                <a:cs typeface="Playfair Display"/>
                <a:sym typeface="Playfair Display"/>
              </a:rPr>
              <a:t>Directive &amp; Evaluative									Non-directive &amp; </a:t>
            </a:r>
            <a:endParaRPr dirty="0">
              <a:solidFill>
                <a:srgbClr val="000000"/>
              </a:solidFill>
              <a:latin typeface="Playfair Display"/>
              <a:ea typeface="Playfair Display"/>
              <a:cs typeface="Playfair Display"/>
              <a:sym typeface="Playfair Display"/>
            </a:endParaRPr>
          </a:p>
          <a:p>
            <a:pPr marL="5943600" lvl="0" indent="457200" algn="l" rtl="0">
              <a:spcBef>
                <a:spcPts val="0"/>
              </a:spcBef>
              <a:spcAft>
                <a:spcPts val="0"/>
              </a:spcAft>
              <a:buNone/>
            </a:pPr>
            <a:r>
              <a:rPr lang="en" dirty="0">
                <a:solidFill>
                  <a:srgbClr val="000000"/>
                </a:solidFill>
                <a:latin typeface="Playfair Display"/>
                <a:ea typeface="Playfair Display"/>
                <a:cs typeface="Playfair Display"/>
                <a:sym typeface="Playfair Display"/>
              </a:rPr>
              <a:t>Non-evaluative</a:t>
            </a:r>
            <a:endParaRPr dirty="0">
              <a:solidFill>
                <a:srgbClr val="000000"/>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1400" dirty="0">
                <a:solidFill>
                  <a:srgbClr val="000000"/>
                </a:solidFill>
                <a:latin typeface="Playfair Display"/>
                <a:ea typeface="Playfair Display"/>
                <a:cs typeface="Playfair Display"/>
                <a:sym typeface="Playfair Display"/>
              </a:rPr>
              <a:t>Grading							</a:t>
            </a:r>
            <a:r>
              <a:rPr lang="en" sz="1400" dirty="0">
                <a:latin typeface="Playfair Display"/>
                <a:ea typeface="Playfair Display"/>
                <a:cs typeface="Playfair Display"/>
                <a:sym typeface="Playfair Display"/>
              </a:rPr>
              <a:t>Diagnosing						</a:t>
            </a:r>
            <a:endParaRPr sz="1400" dirty="0">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1400" dirty="0">
                <a:latin typeface="Playfair Display"/>
                <a:ea typeface="Playfair Display"/>
                <a:cs typeface="Playfair Display"/>
                <a:sym typeface="Playfair Display"/>
              </a:rPr>
              <a:t>Proofreading					     Showing Examples					Questioning</a:t>
            </a:r>
            <a:endParaRPr sz="1400" dirty="0">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lang="en" sz="1400" dirty="0">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en" sz="1400" dirty="0">
                <a:latin typeface="Playfair Display"/>
                <a:ea typeface="Playfair Display"/>
                <a:cs typeface="Playfair Display"/>
                <a:sym typeface="Playfair Display"/>
              </a:rPr>
              <a:t>Editing							Modeling </a:t>
            </a:r>
            <a:endParaRPr sz="1400" dirty="0">
              <a:latin typeface="Playfair Display"/>
              <a:ea typeface="Playfair Display"/>
              <a:cs typeface="Playfair Display"/>
              <a:sym typeface="Playfair Display"/>
            </a:endParaRPr>
          </a:p>
          <a:p>
            <a:pPr marL="0" lvl="0" indent="0" algn="l" rtl="0">
              <a:lnSpc>
                <a:spcPct val="100000"/>
              </a:lnSpc>
              <a:spcBef>
                <a:spcPts val="0"/>
              </a:spcBef>
              <a:spcAft>
                <a:spcPts val="0"/>
              </a:spcAft>
              <a:buClr>
                <a:schemeClr val="dk1"/>
              </a:buClr>
              <a:buSzPts val="1100"/>
              <a:buFont typeface="Arial"/>
              <a:buNone/>
            </a:pPr>
            <a:r>
              <a:rPr lang="en" sz="1400" dirty="0">
                <a:latin typeface="Playfair Display"/>
                <a:ea typeface="Playfair Display"/>
                <a:cs typeface="Playfair Display"/>
                <a:sym typeface="Playfair Display"/>
              </a:rPr>
              <a:t>							      Giving Options</a:t>
            </a:r>
            <a:endParaRPr sz="1400" dirty="0">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1400" dirty="0">
              <a:solidFill>
                <a:srgbClr val="000000"/>
              </a:solidFill>
              <a:latin typeface="Playfair Display"/>
              <a:ea typeface="Playfair Display"/>
              <a:cs typeface="Playfair Display"/>
              <a:sym typeface="Playfair Display"/>
            </a:endParaRPr>
          </a:p>
          <a:p>
            <a:pPr marL="0" lvl="0" indent="0" algn="l" rtl="0">
              <a:lnSpc>
                <a:spcPct val="100000"/>
              </a:lnSpc>
              <a:spcBef>
                <a:spcPts val="0"/>
              </a:spcBef>
              <a:spcAft>
                <a:spcPts val="0"/>
              </a:spcAft>
              <a:buNone/>
            </a:pPr>
            <a:endParaRPr sz="1400" dirty="0">
              <a:solidFill>
                <a:srgbClr val="000000"/>
              </a:solidFill>
              <a:latin typeface="Playfair Display"/>
              <a:ea typeface="Playfair Display"/>
              <a:cs typeface="Playfair Display"/>
              <a:sym typeface="Playfair Display"/>
            </a:endParaRPr>
          </a:p>
          <a:p>
            <a:pPr marL="0" lvl="0" indent="0" algn="l" rtl="0">
              <a:spcBef>
                <a:spcPts val="0"/>
              </a:spcBef>
              <a:spcAft>
                <a:spcPts val="1600"/>
              </a:spcAft>
              <a:buNone/>
            </a:pPr>
            <a:endParaRPr dirty="0"/>
          </a:p>
        </p:txBody>
      </p:sp>
      <p:sp>
        <p:nvSpPr>
          <p:cNvPr id="166" name="Google Shape;166;p30"/>
          <p:cNvSpPr txBox="1"/>
          <p:nvPr/>
        </p:nvSpPr>
        <p:spPr>
          <a:xfrm>
            <a:off x="340786" y="3290561"/>
            <a:ext cx="1633800" cy="10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dirty="0">
                <a:latin typeface="Playfair Display"/>
                <a:ea typeface="Playfair Display"/>
                <a:cs typeface="Playfair Display"/>
                <a:sym typeface="Playfair Display"/>
              </a:rPr>
              <a:t>“This is a ‘D’ level thesis statement. Include X and Y in yours to make it better.”</a:t>
            </a:r>
            <a:endParaRPr dirty="0">
              <a:latin typeface="Old Standard TT"/>
              <a:ea typeface="Old Standard TT"/>
              <a:cs typeface="Old Standard TT"/>
              <a:sym typeface="Old Standard TT"/>
            </a:endParaRPr>
          </a:p>
        </p:txBody>
      </p:sp>
      <p:sp>
        <p:nvSpPr>
          <p:cNvPr id="167" name="Google Shape;167;p30"/>
          <p:cNvSpPr txBox="1"/>
          <p:nvPr/>
        </p:nvSpPr>
        <p:spPr>
          <a:xfrm>
            <a:off x="2569980" y="2960008"/>
            <a:ext cx="3824400" cy="152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dirty="0">
                <a:latin typeface="Playfair Display"/>
                <a:ea typeface="Playfair Display"/>
                <a:cs typeface="Playfair Display"/>
                <a:sym typeface="Playfair Display"/>
              </a:rPr>
              <a:t>“As a reader, I find your thesis confusing. Will your instructor?”</a:t>
            </a:r>
            <a:endParaRPr sz="1200" dirty="0">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endParaRPr sz="600" dirty="0">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sz="1200" dirty="0">
                <a:latin typeface="Playfair Display"/>
                <a:ea typeface="Playfair Display"/>
                <a:cs typeface="Playfair Display"/>
                <a:sym typeface="Playfair Display"/>
              </a:rPr>
              <a:t>“Here are models of different kinds of thesis statements. Which one jibes with what your instructor wants?”</a:t>
            </a:r>
            <a:endParaRPr sz="1200" dirty="0">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endParaRPr sz="600" dirty="0">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sz="1200" dirty="0">
                <a:latin typeface="Playfair Display"/>
                <a:ea typeface="Playfair Display"/>
                <a:cs typeface="Playfair Display"/>
                <a:sym typeface="Playfair Display"/>
              </a:rPr>
              <a:t>“According to this model, what could you change about your thesis statement to make it meet those expectations?”</a:t>
            </a:r>
            <a:endParaRPr sz="1200" dirty="0">
              <a:latin typeface="Playfair Display"/>
              <a:ea typeface="Playfair Display"/>
              <a:cs typeface="Playfair Display"/>
              <a:sym typeface="Playfair Display"/>
            </a:endParaRPr>
          </a:p>
        </p:txBody>
      </p:sp>
      <p:sp>
        <p:nvSpPr>
          <p:cNvPr id="168" name="Google Shape;168;p30"/>
          <p:cNvSpPr txBox="1"/>
          <p:nvPr/>
        </p:nvSpPr>
        <p:spPr>
          <a:xfrm>
            <a:off x="6989774" y="3461275"/>
            <a:ext cx="1522500" cy="11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dirty="0">
                <a:latin typeface="Playfair Display"/>
                <a:ea typeface="Playfair Display"/>
                <a:cs typeface="Playfair Display"/>
                <a:sym typeface="Playfair Display"/>
              </a:rPr>
              <a:t>“What kind of thesis does your instructor want? Will it satisfy your instructor?”</a:t>
            </a:r>
            <a:endParaRPr sz="1200" dirty="0">
              <a:latin typeface="Playfair Display"/>
              <a:ea typeface="Playfair Display"/>
              <a:cs typeface="Playfair Display"/>
              <a:sym typeface="Playfair Display"/>
            </a:endParaRPr>
          </a:p>
          <a:p>
            <a:pPr marL="0" lvl="0" indent="0" algn="l" rtl="0">
              <a:spcBef>
                <a:spcPts val="0"/>
              </a:spcBef>
              <a:spcAft>
                <a:spcPts val="0"/>
              </a:spcAft>
              <a:buNone/>
            </a:pPr>
            <a:endParaRPr dirty="0">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p:nvPr/>
        </p:nvSpPr>
        <p:spPr>
          <a:xfrm>
            <a:off x="2940875" y="2142125"/>
            <a:ext cx="3618600" cy="73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600">
                <a:solidFill>
                  <a:schemeClr val="dk1"/>
                </a:solidFill>
                <a:latin typeface="Playfair Display"/>
                <a:ea typeface="Playfair Display"/>
                <a:cs typeface="Playfair Display"/>
                <a:sym typeface="Playfair Display"/>
              </a:rPr>
              <a:t>Questions?</a:t>
            </a:r>
            <a:endParaRPr>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latin typeface="Playfair Display"/>
                <a:ea typeface="Playfair Display"/>
                <a:cs typeface="Playfair Display"/>
                <a:sym typeface="Playfair Display"/>
              </a:rPr>
              <a:t>Land Acknowledgment</a:t>
            </a:r>
            <a:endParaRPr sz="4200" b="1">
              <a:latin typeface="Playfair Display"/>
              <a:ea typeface="Playfair Display"/>
              <a:cs typeface="Playfair Display"/>
              <a:sym typeface="Playfair Display"/>
            </a:endParaRPr>
          </a:p>
        </p:txBody>
      </p:sp>
      <p:sp>
        <p:nvSpPr>
          <p:cNvPr id="66" name="Google Shape;66;p1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We would like to acknowledge that we are meeting on Indigenous land. Moreover, we would like to acknowledge and pay our respects to the Carrizo &amp; Comecrudo, Coahuiltecan, Caddo, Tonkawa, Comanche, Lipan Apache, Alabama-Coushatta, Kickapoo, Tigua Pueblo, and all the American Indian and Indigenous Peoples and communities who have been or have become a part of these lands and territories in Texas, here on Turtle Island.</a:t>
            </a:r>
            <a:endParaRPr sz="2200"/>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282900"/>
            <a:ext cx="8520600" cy="77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About the UWC and Our Services</a:t>
            </a:r>
            <a:endParaRPr b="1">
              <a:latin typeface="Playfair Display"/>
              <a:ea typeface="Playfair Display"/>
              <a:cs typeface="Playfair Display"/>
              <a:sym typeface="Playfair Display"/>
            </a:endParaRPr>
          </a:p>
        </p:txBody>
      </p:sp>
      <p:sp>
        <p:nvSpPr>
          <p:cNvPr id="72" name="Google Shape;72;p15"/>
          <p:cNvSpPr txBox="1">
            <a:spLocks noGrp="1"/>
          </p:cNvSpPr>
          <p:nvPr>
            <p:ph type="body" idx="1"/>
          </p:nvPr>
        </p:nvSpPr>
        <p:spPr>
          <a:xfrm>
            <a:off x="311700" y="1002975"/>
            <a:ext cx="3999900" cy="35658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a:t>One of the largest writing centers in the country</a:t>
            </a:r>
            <a:endParaRPr sz="1900"/>
          </a:p>
          <a:p>
            <a:pPr marL="457200" lvl="0" indent="-317500" algn="l" rtl="0">
              <a:spcBef>
                <a:spcPts val="0"/>
              </a:spcBef>
              <a:spcAft>
                <a:spcPts val="0"/>
              </a:spcAft>
              <a:buSzPts val="1400"/>
              <a:buChar char="●"/>
            </a:pPr>
            <a:r>
              <a:rPr lang="en" sz="1900"/>
              <a:t>10,000</a:t>
            </a:r>
            <a:r>
              <a:rPr lang="en" sz="1700"/>
              <a:t>-</a:t>
            </a:r>
            <a:r>
              <a:rPr lang="en" sz="1900"/>
              <a:t>12,000 consultations annually </a:t>
            </a:r>
            <a:endParaRPr sz="1900"/>
          </a:p>
          <a:p>
            <a:pPr marL="457200" lvl="0" indent="-368300" algn="l" rtl="0">
              <a:spcBef>
                <a:spcPts val="0"/>
              </a:spcBef>
              <a:spcAft>
                <a:spcPts val="0"/>
              </a:spcAft>
              <a:buSzPts val="2200"/>
              <a:buChar char="●"/>
            </a:pPr>
            <a:r>
              <a:rPr lang="en" sz="1900"/>
              <a:t>Provide 45-minute, one-on-one </a:t>
            </a:r>
            <a:r>
              <a:rPr lang="en" sz="1900" b="1"/>
              <a:t>consultations</a:t>
            </a:r>
            <a:r>
              <a:rPr lang="en" sz="1900"/>
              <a:t> for undergraduate and graduate students</a:t>
            </a:r>
            <a:endParaRPr sz="2200"/>
          </a:p>
          <a:p>
            <a:pPr marL="0" lvl="0" indent="0" algn="l" rtl="0">
              <a:spcBef>
                <a:spcPts val="1600"/>
              </a:spcBef>
              <a:spcAft>
                <a:spcPts val="0"/>
              </a:spcAft>
              <a:buNone/>
            </a:pPr>
            <a:endParaRPr sz="1700"/>
          </a:p>
          <a:p>
            <a:pPr marL="0" lvl="0" indent="0" algn="l" rtl="0">
              <a:spcBef>
                <a:spcPts val="1600"/>
              </a:spcBef>
              <a:spcAft>
                <a:spcPts val="1600"/>
              </a:spcAft>
              <a:buNone/>
            </a:pPr>
            <a:endParaRPr/>
          </a:p>
        </p:txBody>
      </p:sp>
      <p:sp>
        <p:nvSpPr>
          <p:cNvPr id="73" name="Google Shape;73;p15"/>
          <p:cNvSpPr txBox="1">
            <a:spLocks noGrp="1"/>
          </p:cNvSpPr>
          <p:nvPr>
            <p:ph type="body" idx="2"/>
          </p:nvPr>
        </p:nvSpPr>
        <p:spPr>
          <a:xfrm>
            <a:off x="4832400" y="1003200"/>
            <a:ext cx="3999900" cy="35658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 sz="1900"/>
              <a:t>Conduct </a:t>
            </a:r>
            <a:r>
              <a:rPr lang="en" sz="1900" b="1"/>
              <a:t>presentations</a:t>
            </a:r>
            <a:r>
              <a:rPr lang="en" sz="1900"/>
              <a:t> in 100+ classrooms each year</a:t>
            </a:r>
            <a:endParaRPr sz="1900"/>
          </a:p>
          <a:p>
            <a:pPr marL="457200" lvl="0" indent="-349250" algn="l" rtl="0">
              <a:spcBef>
                <a:spcPts val="0"/>
              </a:spcBef>
              <a:spcAft>
                <a:spcPts val="0"/>
              </a:spcAft>
              <a:buSzPts val="1900"/>
              <a:buChar char="●"/>
            </a:pPr>
            <a:r>
              <a:rPr lang="en" sz="1900"/>
              <a:t>Facilitate </a:t>
            </a:r>
            <a:r>
              <a:rPr lang="en" sz="1900" b="1"/>
              <a:t>writing groups</a:t>
            </a:r>
            <a:r>
              <a:rPr lang="en" sz="1900"/>
              <a:t> and </a:t>
            </a:r>
            <a:r>
              <a:rPr lang="en" sz="1900" b="1"/>
              <a:t>writing retreats</a:t>
            </a:r>
            <a:r>
              <a:rPr lang="en" sz="1900"/>
              <a:t> for graduate students</a:t>
            </a:r>
            <a:endParaRPr sz="1900"/>
          </a:p>
          <a:p>
            <a:pPr marL="457200" lvl="0" indent="-349250" algn="l" rtl="0">
              <a:spcBef>
                <a:spcPts val="0"/>
              </a:spcBef>
              <a:spcAft>
                <a:spcPts val="0"/>
              </a:spcAft>
              <a:buSzPts val="1900"/>
              <a:buChar char="●"/>
            </a:pPr>
            <a:r>
              <a:rPr lang="en" sz="1900"/>
              <a:t>Participate in </a:t>
            </a:r>
            <a:r>
              <a:rPr lang="en" sz="1900" b="1"/>
              <a:t>workshops</a:t>
            </a:r>
            <a:r>
              <a:rPr lang="en" sz="1900"/>
              <a:t> like this one</a:t>
            </a:r>
            <a:endParaRPr sz="1900"/>
          </a:p>
        </p:txBody>
      </p:sp>
      <p:pic>
        <p:nvPicPr>
          <p:cNvPr id="74" name="Google Shape;74;p15"/>
          <p:cNvPicPr preferRelativeResize="0"/>
          <p:nvPr/>
        </p:nvPicPr>
        <p:blipFill>
          <a:blip r:embed="rId3">
            <a:alphaModFix/>
          </a:blip>
          <a:stretch>
            <a:fillRect/>
          </a:stretch>
        </p:blipFill>
        <p:spPr>
          <a:xfrm>
            <a:off x="152400" y="3657825"/>
            <a:ext cx="8839198" cy="10710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Objectives</a:t>
            </a:r>
            <a:endParaRPr b="1">
              <a:latin typeface="Playfair Display"/>
              <a:ea typeface="Playfair Display"/>
              <a:cs typeface="Playfair Display"/>
              <a:sym typeface="Playfair Display"/>
            </a:endParaRPr>
          </a:p>
        </p:txBody>
      </p:sp>
      <p:sp>
        <p:nvSpPr>
          <p:cNvPr id="80" name="Google Shape;80;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2300"/>
              <a:t>To share with you some of the </a:t>
            </a:r>
            <a:r>
              <a:rPr lang="en" sz="2300" b="1"/>
              <a:t>challenges students face </a:t>
            </a:r>
            <a:r>
              <a:rPr lang="en" sz="2300"/>
              <a:t>when they receive feedback</a:t>
            </a:r>
            <a:endParaRPr sz="2300"/>
          </a:p>
          <a:p>
            <a:pPr marL="457200" lvl="0" indent="-374650" algn="l" rtl="0">
              <a:spcBef>
                <a:spcPts val="0"/>
              </a:spcBef>
              <a:spcAft>
                <a:spcPts val="0"/>
              </a:spcAft>
              <a:buSzPts val="2300"/>
              <a:buChar char="●"/>
            </a:pPr>
            <a:r>
              <a:rPr lang="en" sz="2300"/>
              <a:t>To offer suggestions for improving the </a:t>
            </a:r>
            <a:r>
              <a:rPr lang="en" sz="2300" b="1"/>
              <a:t>kind of feedback </a:t>
            </a:r>
            <a:r>
              <a:rPr lang="en" sz="2300"/>
              <a:t>you provide student writers and </a:t>
            </a:r>
            <a:r>
              <a:rPr lang="en" sz="2300" b="1"/>
              <a:t>maximize your efficiency </a:t>
            </a:r>
            <a:r>
              <a:rPr lang="en" sz="2300"/>
              <a:t>in grading</a:t>
            </a:r>
            <a:endParaRPr sz="2300"/>
          </a:p>
          <a:p>
            <a:pPr marL="457200" lvl="0" indent="-374650" algn="l" rtl="0">
              <a:spcBef>
                <a:spcPts val="0"/>
              </a:spcBef>
              <a:spcAft>
                <a:spcPts val="0"/>
              </a:spcAft>
              <a:buSzPts val="2300"/>
              <a:buChar char="●"/>
            </a:pPr>
            <a:r>
              <a:rPr lang="en" sz="2300"/>
              <a:t>To give you a clearer picture of what </a:t>
            </a:r>
            <a:r>
              <a:rPr lang="en" sz="2300" b="1"/>
              <a:t>students experience </a:t>
            </a:r>
            <a:r>
              <a:rPr lang="en" sz="2300"/>
              <a:t>when they come to the writing center</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Problems Students Experience with Feedback</a:t>
            </a:r>
            <a:endParaRPr b="1">
              <a:latin typeface="Playfair Display"/>
              <a:ea typeface="Playfair Display"/>
              <a:cs typeface="Playfair Display"/>
              <a:sym typeface="Playfair Display"/>
            </a:endParaRPr>
          </a:p>
        </p:txBody>
      </p:sp>
      <p:sp>
        <p:nvSpPr>
          <p:cNvPr id="86" name="Google Shape;86;p1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a:p>
          <a:p>
            <a:pPr marL="0" lvl="0" indent="0" algn="l" rtl="0">
              <a:spcBef>
                <a:spcPts val="1600"/>
              </a:spcBef>
              <a:spcAft>
                <a:spcPts val="1600"/>
              </a:spcAft>
              <a:buNone/>
            </a:pPr>
            <a:endParaRPr/>
          </a:p>
        </p:txBody>
      </p:sp>
      <p:pic>
        <p:nvPicPr>
          <p:cNvPr id="87" name="Google Shape;87;p17" title="Beyond the Red Ink: Teachers' Comments through Students' Eyes">
            <a:hlinkClick r:id="rId3"/>
          </p:cNvPr>
          <p:cNvPicPr preferRelativeResize="0"/>
          <p:nvPr/>
        </p:nvPicPr>
        <p:blipFill>
          <a:blip r:embed="rId4">
            <a:alphaModFix/>
          </a:blip>
          <a:stretch>
            <a:fillRect/>
          </a:stretch>
        </p:blipFill>
        <p:spPr>
          <a:xfrm>
            <a:off x="2205975" y="1139800"/>
            <a:ext cx="4572000" cy="3429000"/>
          </a:xfrm>
          <a:prstGeom prst="rect">
            <a:avLst/>
          </a:prstGeom>
          <a:noFill/>
          <a:ln>
            <a:noFill/>
          </a:ln>
        </p:spPr>
      </p:pic>
      <p:sp>
        <p:nvSpPr>
          <p:cNvPr id="88" name="Google Shape;88;p17"/>
          <p:cNvSpPr txBox="1"/>
          <p:nvPr/>
        </p:nvSpPr>
        <p:spPr>
          <a:xfrm>
            <a:off x="311700" y="4682175"/>
            <a:ext cx="8409300" cy="2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ld Standard TT"/>
                <a:ea typeface="Old Standard TT"/>
                <a:cs typeface="Old Standard TT"/>
                <a:sym typeface="Old Standard TT"/>
              </a:rPr>
              <a:t>Nancy Summer’s “Beyond the Red Ink: Teachers’ Comments through Student Eyes,” a Bedford/St. Martins Production posted by Macmillan Learning</a:t>
            </a:r>
            <a:endParaRPr sz="1000">
              <a:latin typeface="Old Standard TT"/>
              <a:ea typeface="Old Standard TT"/>
              <a:cs typeface="Old Standard TT"/>
              <a:sym typeface="Old Standard T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6787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Being Unsure of </a:t>
            </a:r>
            <a:endParaRPr>
              <a:latin typeface="Playfair Display"/>
              <a:ea typeface="Playfair Display"/>
              <a:cs typeface="Playfair Display"/>
              <a:sym typeface="Playfair Display"/>
            </a:endParaRPr>
          </a:p>
          <a:p>
            <a:pPr marL="0" lvl="0" indent="0" algn="ctr" rtl="0">
              <a:spcBef>
                <a:spcPts val="0"/>
              </a:spcBef>
              <a:spcAft>
                <a:spcPts val="0"/>
              </a:spcAft>
              <a:buNone/>
            </a:pPr>
            <a:r>
              <a:rPr lang="en" b="1">
                <a:latin typeface="Playfair Display"/>
                <a:ea typeface="Playfair Display"/>
                <a:cs typeface="Playfair Display"/>
                <a:sym typeface="Playfair Display"/>
              </a:rPr>
              <a:t>How to Interpret Your Shorthand</a:t>
            </a:r>
            <a:endParaRPr b="1">
              <a:latin typeface="Playfair Display"/>
              <a:ea typeface="Playfair Display"/>
              <a:cs typeface="Playfair Display"/>
              <a:sym typeface="Playfair Display"/>
            </a:endParaRPr>
          </a:p>
        </p:txBody>
      </p:sp>
      <p:sp>
        <p:nvSpPr>
          <p:cNvPr id="94" name="Google Shape;94;p18"/>
          <p:cNvSpPr txBox="1">
            <a:spLocks noGrp="1"/>
          </p:cNvSpPr>
          <p:nvPr>
            <p:ph type="body" idx="1"/>
          </p:nvPr>
        </p:nvSpPr>
        <p:spPr>
          <a:xfrm>
            <a:off x="311700" y="1794500"/>
            <a:ext cx="8520600" cy="2774400"/>
          </a:xfrm>
          <a:prstGeom prst="rect">
            <a:avLst/>
          </a:prstGeom>
        </p:spPr>
        <p:txBody>
          <a:bodyPr spcFirstLastPara="1" wrap="square" lIns="91425" tIns="91425" rIns="91425" bIns="91425" anchor="t" anchorCtr="0">
            <a:noAutofit/>
          </a:bodyPr>
          <a:lstStyle/>
          <a:p>
            <a:pPr marL="3200400" lvl="0" indent="457200" algn="l" rtl="0">
              <a:spcBef>
                <a:spcPts val="0"/>
              </a:spcBef>
              <a:spcAft>
                <a:spcPts val="0"/>
              </a:spcAft>
              <a:buNone/>
            </a:pPr>
            <a:r>
              <a:rPr lang="en" sz="2900" b="1">
                <a:solidFill>
                  <a:srgbClr val="000000"/>
                </a:solidFill>
              </a:rPr>
              <a:t>AWK							</a:t>
            </a:r>
            <a:endParaRPr sz="2900" b="1">
              <a:solidFill>
                <a:srgbClr val="000000"/>
              </a:solidFill>
            </a:endParaRPr>
          </a:p>
          <a:p>
            <a:pPr marL="0" lvl="0" indent="0" algn="ctr" rtl="0">
              <a:spcBef>
                <a:spcPts val="1600"/>
              </a:spcBef>
              <a:spcAft>
                <a:spcPts val="0"/>
              </a:spcAft>
              <a:buNone/>
            </a:pPr>
            <a:r>
              <a:rPr lang="en" sz="2900" b="1">
                <a:solidFill>
                  <a:srgbClr val="000000"/>
                </a:solidFill>
              </a:rPr>
              <a:t>//				AGR</a:t>
            </a:r>
            <a:endParaRPr sz="2900" b="1">
              <a:solidFill>
                <a:srgbClr val="000000"/>
              </a:solidFill>
            </a:endParaRPr>
          </a:p>
          <a:p>
            <a:pPr marL="0" lvl="0" indent="0" algn="ctr" rtl="0">
              <a:spcBef>
                <a:spcPts val="1600"/>
              </a:spcBef>
              <a:spcAft>
                <a:spcPts val="0"/>
              </a:spcAft>
              <a:buNone/>
            </a:pPr>
            <a:r>
              <a:rPr lang="en" sz="2900" b="1">
                <a:solidFill>
                  <a:srgbClr val="000000"/>
                </a:solidFill>
              </a:rPr>
              <a:t># 							???</a:t>
            </a:r>
            <a:r>
              <a:rPr lang="en" sz="2900" b="1">
                <a:solidFill>
                  <a:srgbClr val="FF0000"/>
                </a:solidFill>
              </a:rPr>
              <a:t>!</a:t>
            </a:r>
            <a:endParaRPr sz="2900" b="1">
              <a:solidFill>
                <a:srgbClr val="FF0000"/>
              </a:solidFill>
            </a:endParaRPr>
          </a:p>
          <a:p>
            <a:pPr marL="0" lvl="0" indent="0" algn="ctr" rtl="0">
              <a:spcBef>
                <a:spcPts val="1600"/>
              </a:spcBef>
              <a:spcAft>
                <a:spcPts val="1600"/>
              </a:spcAft>
              <a:buNone/>
            </a:pPr>
            <a:r>
              <a:rPr lang="en" sz="2900" b="1">
                <a:solidFill>
                  <a:srgbClr val="000000"/>
                </a:solidFill>
              </a:rPr>
              <a:t>✔</a:t>
            </a:r>
            <a:endParaRPr sz="2900"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latin typeface="Playfair Display"/>
                <a:ea typeface="Playfair Display"/>
                <a:cs typeface="Playfair Display"/>
                <a:sym typeface="Playfair Display"/>
              </a:rPr>
              <a:t>Being Unsure of </a:t>
            </a:r>
            <a:endParaRPr>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b="1">
                <a:latin typeface="Playfair Display"/>
                <a:ea typeface="Playfair Display"/>
                <a:cs typeface="Playfair Display"/>
                <a:sym typeface="Playfair Display"/>
              </a:rPr>
              <a:t>How to Interpret Suggestions</a:t>
            </a:r>
            <a:endParaRPr/>
          </a:p>
        </p:txBody>
      </p:sp>
      <p:sp>
        <p:nvSpPr>
          <p:cNvPr id="100" name="Google Shape;100;p19"/>
          <p:cNvSpPr txBox="1">
            <a:spLocks noGrp="1"/>
          </p:cNvSpPr>
          <p:nvPr>
            <p:ph type="body" idx="1"/>
          </p:nvPr>
        </p:nvSpPr>
        <p:spPr>
          <a:xfrm>
            <a:off x="311700" y="1657350"/>
            <a:ext cx="8520600" cy="291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1600"/>
              </a:spcBef>
              <a:spcAft>
                <a:spcPts val="0"/>
              </a:spcAft>
              <a:buNone/>
            </a:pPr>
            <a:r>
              <a:rPr lang="en"/>
              <a:t>What does he mean when he says this paragraph needs to be clearer?</a:t>
            </a:r>
            <a:endParaRPr/>
          </a:p>
          <a:p>
            <a:pPr marL="0" lvl="0" indent="0" algn="l" rtl="0">
              <a:spcBef>
                <a:spcPts val="1600"/>
              </a:spcBef>
              <a:spcAft>
                <a:spcPts val="0"/>
              </a:spcAft>
              <a:buNone/>
            </a:pPr>
            <a:endParaRPr/>
          </a:p>
          <a:p>
            <a:pPr marL="0" lvl="0" indent="0" algn="ctr" rtl="0">
              <a:spcBef>
                <a:spcPts val="1600"/>
              </a:spcBef>
              <a:spcAft>
                <a:spcPts val="1600"/>
              </a:spcAft>
              <a:buNone/>
            </a:pPr>
            <a:r>
              <a:rPr lang="en"/>
              <a:t>What does she mean when she says I’m being vague?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latin typeface="Playfair Display"/>
                <a:ea typeface="Playfair Display"/>
                <a:cs typeface="Playfair Display"/>
                <a:sym typeface="Playfair Display"/>
              </a:rPr>
              <a:t>Being Unsure of </a:t>
            </a:r>
            <a:r>
              <a:rPr lang="en" b="1">
                <a:latin typeface="Playfair Display"/>
                <a:ea typeface="Playfair Display"/>
                <a:cs typeface="Playfair Display"/>
                <a:sym typeface="Playfair Display"/>
              </a:rPr>
              <a:t>What to Prioritize</a:t>
            </a:r>
            <a:endParaRPr/>
          </a:p>
        </p:txBody>
      </p:sp>
      <p:sp>
        <p:nvSpPr>
          <p:cNvPr id="106" name="Google Shape;106;p20"/>
          <p:cNvSpPr txBox="1">
            <a:spLocks noGrp="1"/>
          </p:cNvSpPr>
          <p:nvPr>
            <p:ph type="body" idx="1"/>
          </p:nvPr>
        </p:nvSpPr>
        <p:spPr>
          <a:xfrm>
            <a:off x="311700" y="1291600"/>
            <a:ext cx="8520600" cy="32772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a:t>To a student, all margin comments can seem to be </a:t>
            </a:r>
            <a:r>
              <a:rPr lang="en" sz="2600" b="1" i="1"/>
              <a:t>equally important</a:t>
            </a:r>
            <a:r>
              <a:rPr lang="en" sz="2600"/>
              <a:t>.</a:t>
            </a:r>
            <a:endParaRPr sz="2600"/>
          </a:p>
          <a:p>
            <a:pPr marL="0" lvl="0" indent="0" algn="l" rtl="0">
              <a:spcBef>
                <a:spcPts val="1600"/>
              </a:spcBef>
              <a:spcAft>
                <a:spcPts val="0"/>
              </a:spcAft>
              <a:buNone/>
            </a:pPr>
            <a:endParaRPr sz="200"/>
          </a:p>
          <a:p>
            <a:pPr marL="457200" lvl="0" indent="-393700" algn="l" rtl="0">
              <a:spcBef>
                <a:spcPts val="1600"/>
              </a:spcBef>
              <a:spcAft>
                <a:spcPts val="0"/>
              </a:spcAft>
              <a:buSzPts val="2600"/>
              <a:buChar char="●"/>
            </a:pPr>
            <a:r>
              <a:rPr lang="en" sz="2600"/>
              <a:t>This can lead to a revision that prioritizes </a:t>
            </a:r>
            <a:r>
              <a:rPr lang="en" sz="2600" b="1" i="1"/>
              <a:t>local</a:t>
            </a:r>
            <a:r>
              <a:rPr lang="en" sz="2600" i="1"/>
              <a:t> </a:t>
            </a:r>
            <a:r>
              <a:rPr lang="en" sz="2600"/>
              <a:t>issues (e.g.: spelling, grammar) rather than </a:t>
            </a:r>
            <a:r>
              <a:rPr lang="en" sz="2600" b="1" i="1"/>
              <a:t>global</a:t>
            </a:r>
            <a:r>
              <a:rPr lang="en" sz="2600" i="1"/>
              <a:t> </a:t>
            </a:r>
            <a:r>
              <a:rPr lang="en" sz="2600"/>
              <a:t>ones (e.g.: thesis, idea development, support)</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285625"/>
            <a:ext cx="8520600"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What </a:t>
            </a:r>
            <a:r>
              <a:rPr lang="en" b="1">
                <a:latin typeface="Playfair Display"/>
                <a:ea typeface="Playfair Display"/>
                <a:cs typeface="Playfair Display"/>
                <a:sym typeface="Playfair Display"/>
              </a:rPr>
              <a:t>You Can Do </a:t>
            </a:r>
            <a:r>
              <a:rPr lang="en">
                <a:latin typeface="Playfair Display"/>
                <a:ea typeface="Playfair Display"/>
                <a:cs typeface="Playfair Display"/>
                <a:sym typeface="Playfair Display"/>
              </a:rPr>
              <a:t>to Improve Students’ Experience with Feedback</a:t>
            </a:r>
            <a:endParaRPr>
              <a:latin typeface="Playfair Display"/>
              <a:ea typeface="Playfair Display"/>
              <a:cs typeface="Playfair Display"/>
              <a:sym typeface="Playfair Display"/>
            </a:endParaRPr>
          </a:p>
        </p:txBody>
      </p:sp>
      <p:sp>
        <p:nvSpPr>
          <p:cNvPr id="112" name="Google Shape;112;p21"/>
          <p:cNvSpPr txBox="1">
            <a:spLocks noGrp="1"/>
          </p:cNvSpPr>
          <p:nvPr>
            <p:ph type="body" idx="1"/>
          </p:nvPr>
        </p:nvSpPr>
        <p:spPr>
          <a:xfrm>
            <a:off x="311700" y="1549100"/>
            <a:ext cx="8520600" cy="29583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AutoNum type="arabicPeriod"/>
            </a:pPr>
            <a:r>
              <a:rPr lang="en" sz="2300" i="1" dirty="0"/>
              <a:t>Minimize marginal comments. </a:t>
            </a:r>
            <a:r>
              <a:rPr lang="en" sz="2300" dirty="0"/>
              <a:t>Write a </a:t>
            </a:r>
            <a:r>
              <a:rPr lang="en" sz="2300" b="1" dirty="0"/>
              <a:t>final comment </a:t>
            </a:r>
            <a:r>
              <a:rPr lang="en" sz="2300" dirty="0"/>
              <a:t>that summarizes your response and suggestions.</a:t>
            </a:r>
            <a:endParaRPr sz="2300" dirty="0"/>
          </a:p>
          <a:p>
            <a:pPr marL="914400" lvl="1" indent="-374650" algn="l" rtl="0">
              <a:spcBef>
                <a:spcPts val="0"/>
              </a:spcBef>
              <a:spcAft>
                <a:spcPts val="0"/>
              </a:spcAft>
              <a:buSzPts val="2300"/>
              <a:buChar char="○"/>
            </a:pPr>
            <a:r>
              <a:rPr lang="en" sz="2300" dirty="0"/>
              <a:t>Consider whether to begin with a </a:t>
            </a:r>
            <a:r>
              <a:rPr lang="en" sz="2300" i="1" dirty="0"/>
              <a:t>general comment</a:t>
            </a:r>
            <a:r>
              <a:rPr lang="en" sz="2300" dirty="0"/>
              <a:t> that applies to all the papers in the class, before tailoring your feedback for this student and paper.</a:t>
            </a:r>
            <a:endParaRPr sz="800" dirty="0"/>
          </a:p>
          <a:p>
            <a:pPr marL="457200" lvl="0" indent="-374650" algn="l" rtl="0">
              <a:spcBef>
                <a:spcPts val="0"/>
              </a:spcBef>
              <a:spcAft>
                <a:spcPts val="0"/>
              </a:spcAft>
              <a:buSzPts val="2300"/>
              <a:buAutoNum type="arabicPeriod"/>
            </a:pPr>
            <a:r>
              <a:rPr lang="en" sz="2300" i="1" dirty="0"/>
              <a:t>Prioritize global over local issues. </a:t>
            </a:r>
            <a:r>
              <a:rPr lang="en" sz="2300" dirty="0"/>
              <a:t>Use </a:t>
            </a:r>
            <a:r>
              <a:rPr lang="en" sz="2300" b="1" dirty="0"/>
              <a:t>minimal marking </a:t>
            </a:r>
            <a:r>
              <a:rPr lang="en" sz="2300" dirty="0"/>
              <a:t>for local issues.</a:t>
            </a:r>
            <a:endParaRPr sz="2300" dirty="0"/>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2806</Words>
  <Application>Microsoft Office PowerPoint</Application>
  <PresentationFormat>On-screen Show (16:9)</PresentationFormat>
  <Paragraphs>108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Playfair Display</vt:lpstr>
      <vt:lpstr>Ubuntu</vt:lpstr>
      <vt:lpstr>Old Standard TT</vt:lpstr>
      <vt:lpstr>Paperback</vt:lpstr>
      <vt:lpstr>The University Writing Center </vt:lpstr>
      <vt:lpstr>Land Acknowledgment</vt:lpstr>
      <vt:lpstr>About the UWC and Our Services</vt:lpstr>
      <vt:lpstr>Objectives</vt:lpstr>
      <vt:lpstr>Problems Students Experience with Feedback</vt:lpstr>
      <vt:lpstr>Being Unsure of  How to Interpret Your Shorthand</vt:lpstr>
      <vt:lpstr>Being Unsure of  How to Interpret Suggestions</vt:lpstr>
      <vt:lpstr>Being Unsure of What to Prioritize</vt:lpstr>
      <vt:lpstr>What You Can Do to Improve Students’ Experience with Feedback</vt:lpstr>
      <vt:lpstr>PowerPoint Presentation</vt:lpstr>
      <vt:lpstr>PowerPoint Presentation</vt:lpstr>
      <vt:lpstr>PowerPoint Presentation</vt:lpstr>
      <vt:lpstr>         Assignment: Identify a literary figure who was based on a historical figure. Describe their similarities and differences and what these reveal about the literary work. Use scholarly sources to support your claims. 5-7 pages.          Paracelsus advised “not all things the physician must know are taught in the academies. Now and then he must turn to old women…to elderly country folk and many others who are frequently held in contempt. From them he will gather his knowledge since these people have more understanding of such things than all the high colleges.” (Debus 10) Further, in his own medical philosophy, Paracelsas “turned to Germanic folk medicine, which insisted that ‘like cures like” rather than the academic tradition of opposites curing. (Debus 31) Frankenstien, likewise, disdained the knowledge of the academies of his time and explains that he has difficulty “remov[ing] my prejudices against modern chemists.” (Shelley 51)          Both Frankenstein and Paracelsus were concerned primarily with medical practice and chemistry and not purely monetary gain. Paracelsus, like the Arabic alchemists, searched for a panacea or a universal elixir, but unlike the Arabs he didn’t dessert the search to seek for gold. (Wheelwright 94) Frankenstein, when as a youth he first discovers the natural sciences “entered with the greatest diligence into the search for the philosopher’s stone and the elixir of life; but the latter soon obtained my undivided attention. Wealth was an inferior object; but what glory would attend the discovery, if I could banish disease from the human frame.” (Shelley 45)          End notes: It looks like you found some great resources, but they dominate the paper. Add more analysis: why is it significant that Paracelsus and Frankenstein share these similarities, for example in accepting folk medicine as well as traditional medicine? Check your MLA format—periods belong at the end—and proofread carefully, especially names.  </vt:lpstr>
      <vt:lpstr>What You Can Do to Improve Students’ Experience with Feedback</vt:lpstr>
      <vt:lpstr>Responding in Various Modalities</vt:lpstr>
      <vt:lpstr>Aside from responding in writing...</vt:lpstr>
      <vt:lpstr>The UWC Philosophy</vt:lpstr>
      <vt:lpstr>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Writing Center </dc:title>
  <cp:lastModifiedBy>Autumn Reyes</cp:lastModifiedBy>
  <cp:revision>1</cp:revision>
  <dcterms:modified xsi:type="dcterms:W3CDTF">2023-09-19T15:24:32Z</dcterms:modified>
</cp:coreProperties>
</file>